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2" d="100"/>
          <a:sy n="122" d="100"/>
        </p:scale>
        <p:origin x="-150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1E87F3F-5420-F42F-2F8E-FB317C285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B3C0C111-9E3A-6A58-D51B-26F7AD9BD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623B9411-7964-54EE-E26E-27AAFBE11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FF89C-7683-4C92-ACBD-DF52E7097463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AE8DCD1F-0324-3618-4C78-C769A855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F24D73E-D5FC-E574-AF59-837E596F2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0D2E-C1A2-4E1A-8D43-E0C2A7012A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910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C8CA102-4698-BC40-4A59-7ECB68F52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F1D4DCE1-1AE9-F453-5AC4-33E3D01BD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ED7A6159-E745-C328-56D5-E004F5358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FF89C-7683-4C92-ACBD-DF52E7097463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5685E73-6271-B052-CB9C-E8BCB7EA8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8873F51-7DBE-9C3B-0604-68A876C3A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0D2E-C1A2-4E1A-8D43-E0C2A7012A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7995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3EC2CA2E-D6F4-DE74-D975-10DB05C1F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44C6B624-B4C1-B3EE-4B40-D03937E29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A6409685-3BE2-DD81-3B01-061B9AC9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FF89C-7683-4C92-ACBD-DF52E7097463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11C9621D-E388-5A94-8316-B625FB5EA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B88636E-706F-BAB4-C6B7-CF4427DB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0D2E-C1A2-4E1A-8D43-E0C2A7012A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247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CABF3D-A97A-2054-C00B-5CCBDB9F8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ED09D19D-0A11-D669-9919-5F2E72EB2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7390AFA1-7617-35A2-86FC-3AA70440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FF89C-7683-4C92-ACBD-DF52E7097463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2E72C20F-AB9E-BBE2-59FE-C5C66A79A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2E28F0C-98BE-8DFA-A680-569874FD0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0D2E-C1A2-4E1A-8D43-E0C2A7012A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26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7D86F60-9F95-5120-2D16-7FD56AAC3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273C584D-6DE7-98DC-E63B-BE06E5254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0A41006A-35BD-44D1-2624-3A6E3F58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FF89C-7683-4C92-ACBD-DF52E7097463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ED9C907B-6DF1-B086-C691-DD5C1C0B1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0B6BEFA-918F-4C3D-B412-0C2DC6236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0D2E-C1A2-4E1A-8D43-E0C2A7012A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2269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D6D0E53-9912-8B88-124A-AEE6EC2C6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E02ACCF9-EC74-DF48-26CE-B9745DC01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22AE6D38-5904-D3F7-F385-0D6124E8B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5452EF9D-728D-DE4D-5133-9F59D98A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FF89C-7683-4C92-ACBD-DF52E7097463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3DA66D92-9B93-D479-B7F4-1FE8647AC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BBAA3F69-5701-7BEB-6349-DDCE94211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0D2E-C1A2-4E1A-8D43-E0C2A7012A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2133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140F377-C058-4385-D25C-7D63D0B7E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983877F-5EFD-2153-5979-7E788936A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0C6B85DB-65C5-3696-0509-04D8B7015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F2BEE3C3-7820-E7A5-000C-C0FAD9D7DD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7E4B0095-9D73-462E-3420-AA7369C800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A424E890-C672-CFED-DD0E-DEB4CF43E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FF89C-7683-4C92-ACBD-DF52E7097463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7AD50A63-6A51-28D0-20D5-5C4B4DA24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DF2918AF-5C09-1407-7A8E-1E3DD855F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0D2E-C1A2-4E1A-8D43-E0C2A7012A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221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56A0B74-C4C7-3D55-2036-B09E03AD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B808F01F-8C92-C1F1-315D-BB0E41818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FF89C-7683-4C92-ACBD-DF52E7097463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0C315D11-2ACE-7CF2-8F43-97D9AEFF6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383CDEB7-671F-C74A-D42B-A213A0FD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0D2E-C1A2-4E1A-8D43-E0C2A7012A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798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CE9BE342-8FAA-7F2E-FE95-D88DEBDA2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FF89C-7683-4C92-ACBD-DF52E7097463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CBFA53B2-B0EB-C01C-31C8-1BD3DA424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A576FA51-040F-B073-78DA-1220293B0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0D2E-C1A2-4E1A-8D43-E0C2A7012A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943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BEC5C3A-3B7C-8927-64CF-F075F67FA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E4728A3F-17B7-8DD1-A815-DA14FFC3E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8AB91E78-099A-16BF-D178-CD8C81D3B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743A170B-AFE1-22A8-A147-CFCA76267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FF89C-7683-4C92-ACBD-DF52E7097463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D358AF10-5EFF-BC48-FC3C-3753E0423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5618EC9F-B8B6-3FB3-F7D1-0F5915E3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0D2E-C1A2-4E1A-8D43-E0C2A7012A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944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FE191D-73A2-7B24-C434-A345FCC28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180F0118-758C-F29E-B23D-9B037E3954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380ADD34-7CFE-946E-0BE2-8E12AAF65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440E01FD-8EEC-972B-EF57-8551C03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FF89C-7683-4C92-ACBD-DF52E7097463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C43C3D87-8F9A-1E89-632B-D4D9D2D05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7BFE87F2-2E47-B091-9AAE-1F3634B3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90D2E-C1A2-4E1A-8D43-E0C2A7012A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9046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5E782FAD-A56F-C3D5-D34C-5DB9B3902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3328594F-6448-3880-8E90-68B3CF6AE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EE0D675B-5AAA-FC78-DC00-A4E4D6CA6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BFF89C-7683-4C92-ACBD-DF52E7097463}" type="datetimeFigureOut">
              <a:rPr lang="es-ES" smtClean="0"/>
              <a:t>09/04/2024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E7949244-7D3E-3F6A-F845-C58581D9B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0423048F-128D-F3CF-6D21-565F6CDCE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C90D2E-C1A2-4E1A-8D43-E0C2A7012A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2492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A1E4B1C6-5E01-AC3E-47FA-A1130FF84F8A}"/>
              </a:ext>
            </a:extLst>
          </p:cNvPr>
          <p:cNvSpPr/>
          <p:nvPr/>
        </p:nvSpPr>
        <p:spPr>
          <a:xfrm>
            <a:off x="98981" y="117066"/>
            <a:ext cx="11994037" cy="494105"/>
          </a:xfrm>
          <a:prstGeom prst="rect">
            <a:avLst/>
          </a:prstGeom>
          <a:solidFill>
            <a:srgbClr val="FF0000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xmlns="" id="{3B86A01B-5FEA-F973-FADB-DD5FB4BF858C}"/>
              </a:ext>
            </a:extLst>
          </p:cNvPr>
          <p:cNvSpPr/>
          <p:nvPr/>
        </p:nvSpPr>
        <p:spPr>
          <a:xfrm>
            <a:off x="7746911" y="117066"/>
            <a:ext cx="1698534" cy="4941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/>
              <a:t>91 726 45 83</a:t>
            </a: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xmlns="" id="{2CB51B03-C5F6-B75D-D8E2-3B053ACEC362}"/>
              </a:ext>
            </a:extLst>
          </p:cNvPr>
          <p:cNvGrpSpPr/>
          <p:nvPr/>
        </p:nvGrpSpPr>
        <p:grpSpPr>
          <a:xfrm>
            <a:off x="7928265" y="174525"/>
            <a:ext cx="230833" cy="379186"/>
            <a:chOff x="8947440" y="1684837"/>
            <a:chExt cx="230833" cy="379186"/>
          </a:xfrm>
        </p:grpSpPr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xmlns="" id="{A3AC9355-ED5B-5546-5E23-2DED9ADD9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150" t="34335" r="15468" b="19926"/>
            <a:stretch/>
          </p:blipFill>
          <p:spPr>
            <a:xfrm>
              <a:off x="8957532" y="1757049"/>
              <a:ext cx="189553" cy="226005"/>
            </a:xfrm>
            <a:prstGeom prst="rect">
              <a:avLst/>
            </a:prstGeom>
          </p:spPr>
        </p:pic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xmlns="" id="{6DEF66FA-BDDB-6769-5873-59B3E6298D0D}"/>
                </a:ext>
              </a:extLst>
            </p:cNvPr>
            <p:cNvSpPr/>
            <p:nvPr/>
          </p:nvSpPr>
          <p:spPr>
            <a:xfrm rot="19372983">
              <a:off x="9099925" y="1684837"/>
              <a:ext cx="78348" cy="2292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xmlns="" id="{DC20167E-F15E-D80A-67EF-118870A2875F}"/>
                </a:ext>
              </a:extLst>
            </p:cNvPr>
            <p:cNvSpPr/>
            <p:nvPr/>
          </p:nvSpPr>
          <p:spPr>
            <a:xfrm rot="19372983">
              <a:off x="8947440" y="1838352"/>
              <a:ext cx="76318" cy="22567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4" name="Rectángulo 43">
            <a:extLst>
              <a:ext uri="{FF2B5EF4-FFF2-40B4-BE49-F238E27FC236}">
                <a16:creationId xmlns:a16="http://schemas.microsoft.com/office/drawing/2014/main" xmlns="" id="{8D7A8824-D5B9-B475-F480-BC18C31EF467}"/>
              </a:ext>
            </a:extLst>
          </p:cNvPr>
          <p:cNvSpPr/>
          <p:nvPr/>
        </p:nvSpPr>
        <p:spPr>
          <a:xfrm>
            <a:off x="1842576" y="109619"/>
            <a:ext cx="1698534" cy="4941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>
                <a:latin typeface="Arial" panose="020B0604020202020204" pitchFamily="34" charset="0"/>
                <a:cs typeface="Arial" panose="020B0604020202020204" pitchFamily="34" charset="0"/>
              </a:rPr>
              <a:t>info@gdatecnica.com</a:t>
            </a: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xmlns="" id="{3F052175-D8B7-458E-7DDC-2ABEA6AD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686571" y="276927"/>
            <a:ext cx="283919" cy="200688"/>
          </a:xfrm>
          <a:prstGeom prst="rect">
            <a:avLst/>
          </a:prstGeom>
        </p:spPr>
      </p:pic>
      <p:grpSp>
        <p:nvGrpSpPr>
          <p:cNvPr id="59" name="Grupo 58">
            <a:extLst>
              <a:ext uri="{FF2B5EF4-FFF2-40B4-BE49-F238E27FC236}">
                <a16:creationId xmlns:a16="http://schemas.microsoft.com/office/drawing/2014/main" xmlns="" id="{667308E1-36A7-C5B2-82DF-3A6FA732CEE4}"/>
              </a:ext>
            </a:extLst>
          </p:cNvPr>
          <p:cNvGrpSpPr/>
          <p:nvPr/>
        </p:nvGrpSpPr>
        <p:grpSpPr>
          <a:xfrm>
            <a:off x="258930" y="1014751"/>
            <a:ext cx="1427642" cy="651477"/>
            <a:chOff x="4168437" y="3409950"/>
            <a:chExt cx="1711561" cy="749773"/>
          </a:xfrm>
        </p:grpSpPr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xmlns="" id="{AF49CA2B-91AD-D977-ED74-A640091A7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8437" y="3924043"/>
              <a:ext cx="1679913" cy="157492"/>
            </a:xfrm>
            <a:prstGeom prst="rect">
              <a:avLst/>
            </a:prstGeom>
          </p:spPr>
        </p:pic>
        <p:pic>
          <p:nvPicPr>
            <p:cNvPr id="57" name="Imagen 56">
              <a:extLst>
                <a:ext uri="{FF2B5EF4-FFF2-40B4-BE49-F238E27FC236}">
                  <a16:creationId xmlns:a16="http://schemas.microsoft.com/office/drawing/2014/main" xmlns="" id="{FA21B89F-46C3-BBFD-BD75-2720CEC7A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0848" y="3409950"/>
              <a:ext cx="1428875" cy="562429"/>
            </a:xfrm>
            <a:prstGeom prst="rect">
              <a:avLst/>
            </a:prstGeom>
          </p:spPr>
        </p:pic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xmlns="" id="{8B407056-6FB1-1CDB-E8E0-793A042DD693}"/>
                </a:ext>
              </a:extLst>
            </p:cNvPr>
            <p:cNvSpPr/>
            <p:nvPr/>
          </p:nvSpPr>
          <p:spPr>
            <a:xfrm>
              <a:off x="5788481" y="3931403"/>
              <a:ext cx="91517" cy="228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60" name="CuadroTexto 59">
            <a:extLst>
              <a:ext uri="{FF2B5EF4-FFF2-40B4-BE49-F238E27FC236}">
                <a16:creationId xmlns:a16="http://schemas.microsoft.com/office/drawing/2014/main" xmlns="" id="{1BA51A4F-CF21-E280-41FE-88DFC88018CA}"/>
              </a:ext>
            </a:extLst>
          </p:cNvPr>
          <p:cNvSpPr txBox="1"/>
          <p:nvPr/>
        </p:nvSpPr>
        <p:spPr>
          <a:xfrm>
            <a:off x="1705037" y="983587"/>
            <a:ext cx="92720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        Identificación de amianto          Retirada de fibrocemento          Descontaminación amianto          Mediciones ambientales           Limpieza técnica centro de datos             </a:t>
            </a:r>
          </a:p>
        </p:txBody>
      </p:sp>
      <p:pic>
        <p:nvPicPr>
          <p:cNvPr id="62" name="Imagen 61">
            <a:extLst>
              <a:ext uri="{FF2B5EF4-FFF2-40B4-BE49-F238E27FC236}">
                <a16:creationId xmlns:a16="http://schemas.microsoft.com/office/drawing/2014/main" xmlns="" id="{9E9B1EC2-36FA-CD8E-D45C-F89C5AEF0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81" y="1792023"/>
            <a:ext cx="11994037" cy="7940699"/>
          </a:xfrm>
          <a:prstGeom prst="rect">
            <a:avLst/>
          </a:prstGeom>
        </p:spPr>
      </p:pic>
      <p:pic>
        <p:nvPicPr>
          <p:cNvPr id="1025" name="Imagen 1024">
            <a:extLst>
              <a:ext uri="{FF2B5EF4-FFF2-40B4-BE49-F238E27FC236}">
                <a16:creationId xmlns:a16="http://schemas.microsoft.com/office/drawing/2014/main" xmlns="" id="{6D31A22A-414D-5D44-6417-6CA44ED5C2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80" y="713676"/>
            <a:ext cx="1685379" cy="951927"/>
          </a:xfrm>
          <a:prstGeom prst="rect">
            <a:avLst/>
          </a:prstGeom>
        </p:spPr>
      </p:pic>
      <p:pic>
        <p:nvPicPr>
          <p:cNvPr id="1031" name="Imagen 1030">
            <a:extLst>
              <a:ext uri="{FF2B5EF4-FFF2-40B4-BE49-F238E27FC236}">
                <a16:creationId xmlns:a16="http://schemas.microsoft.com/office/drawing/2014/main" xmlns="" id="{E404298F-484D-B90D-74EC-7CEE3D78D7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7050" y="856636"/>
            <a:ext cx="1314633" cy="423921"/>
          </a:xfrm>
          <a:prstGeom prst="rect">
            <a:avLst/>
          </a:prstGeom>
        </p:spPr>
      </p:pic>
      <p:pic>
        <p:nvPicPr>
          <p:cNvPr id="1033" name="Imagen 1032">
            <a:extLst>
              <a:ext uri="{FF2B5EF4-FFF2-40B4-BE49-F238E27FC236}">
                <a16:creationId xmlns:a16="http://schemas.microsoft.com/office/drawing/2014/main" xmlns="" id="{6D6F0E43-CBF9-BC50-C608-A50F4BC6F5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34" y="673941"/>
            <a:ext cx="1725648" cy="991662"/>
          </a:xfrm>
          <a:prstGeom prst="rect">
            <a:avLst/>
          </a:prstGeom>
        </p:spPr>
      </p:pic>
      <p:pic>
        <p:nvPicPr>
          <p:cNvPr id="1037" name="Imagen 1036">
            <a:extLst>
              <a:ext uri="{FF2B5EF4-FFF2-40B4-BE49-F238E27FC236}">
                <a16:creationId xmlns:a16="http://schemas.microsoft.com/office/drawing/2014/main" xmlns="" id="{1E05D348-2A67-EE5B-7876-906AE52BDA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4216" y="227686"/>
            <a:ext cx="1000265" cy="266737"/>
          </a:xfrm>
          <a:prstGeom prst="rect">
            <a:avLst/>
          </a:prstGeom>
        </p:spPr>
      </p:pic>
      <p:sp>
        <p:nvSpPr>
          <p:cNvPr id="1038" name="CuadroTexto 1037">
            <a:extLst>
              <a:ext uri="{FF2B5EF4-FFF2-40B4-BE49-F238E27FC236}">
                <a16:creationId xmlns:a16="http://schemas.microsoft.com/office/drawing/2014/main" xmlns="" id="{FC56C50B-E862-49C8-E091-DCA9F7CD80D4}"/>
              </a:ext>
            </a:extLst>
          </p:cNvPr>
          <p:cNvSpPr txBox="1"/>
          <p:nvPr/>
        </p:nvSpPr>
        <p:spPr>
          <a:xfrm>
            <a:off x="3541110" y="2418421"/>
            <a:ext cx="796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Especializados en retirada y gestión de fibrocemento</a:t>
            </a:r>
          </a:p>
        </p:txBody>
      </p:sp>
      <p:sp>
        <p:nvSpPr>
          <p:cNvPr id="1039" name="CuadroTexto 1038">
            <a:extLst>
              <a:ext uri="{FF2B5EF4-FFF2-40B4-BE49-F238E27FC236}">
                <a16:creationId xmlns:a16="http://schemas.microsoft.com/office/drawing/2014/main" xmlns="" id="{112523D4-4FC9-8084-CBAA-8BFA0E4FA2DF}"/>
              </a:ext>
            </a:extLst>
          </p:cNvPr>
          <p:cNvSpPr txBox="1"/>
          <p:nvPr/>
        </p:nvSpPr>
        <p:spPr>
          <a:xfrm>
            <a:off x="191165" y="225896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Inicio</a:t>
            </a:r>
          </a:p>
        </p:txBody>
      </p:sp>
      <p:sp>
        <p:nvSpPr>
          <p:cNvPr id="1043" name="Rectángulo: esquinas redondeadas 1042">
            <a:extLst>
              <a:ext uri="{FF2B5EF4-FFF2-40B4-BE49-F238E27FC236}">
                <a16:creationId xmlns:a16="http://schemas.microsoft.com/office/drawing/2014/main" xmlns="" id="{506C23CB-C741-5844-BC6B-FA6B74C53994}"/>
              </a:ext>
            </a:extLst>
          </p:cNvPr>
          <p:cNvSpPr/>
          <p:nvPr/>
        </p:nvSpPr>
        <p:spPr>
          <a:xfrm>
            <a:off x="6715125" y="5930085"/>
            <a:ext cx="2297647" cy="38846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</a:rPr>
              <a:t>    Retirar una cubierta</a:t>
            </a:r>
          </a:p>
        </p:txBody>
      </p:sp>
      <p:sp>
        <p:nvSpPr>
          <p:cNvPr id="1044" name="Rectángulo: esquinas redondeadas 1043">
            <a:extLst>
              <a:ext uri="{FF2B5EF4-FFF2-40B4-BE49-F238E27FC236}">
                <a16:creationId xmlns:a16="http://schemas.microsoft.com/office/drawing/2014/main" xmlns="" id="{880244E2-F045-4E21-BEC3-41E71D3DF5CC}"/>
              </a:ext>
            </a:extLst>
          </p:cNvPr>
          <p:cNvSpPr/>
          <p:nvPr/>
        </p:nvSpPr>
        <p:spPr>
          <a:xfrm>
            <a:off x="6715125" y="6656802"/>
            <a:ext cx="2283591" cy="38846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</a:rPr>
              <a:t>        Sustituir una cubierta</a:t>
            </a:r>
          </a:p>
        </p:txBody>
      </p:sp>
      <p:sp>
        <p:nvSpPr>
          <p:cNvPr id="1045" name="Rectángulo: esquinas redondeadas 1044">
            <a:extLst>
              <a:ext uri="{FF2B5EF4-FFF2-40B4-BE49-F238E27FC236}">
                <a16:creationId xmlns:a16="http://schemas.microsoft.com/office/drawing/2014/main" xmlns="" id="{810C77F0-9612-24C3-0409-82CF977FEA24}"/>
              </a:ext>
            </a:extLst>
          </p:cNvPr>
          <p:cNvSpPr/>
          <p:nvPr/>
        </p:nvSpPr>
        <p:spPr>
          <a:xfrm>
            <a:off x="6715125" y="7345238"/>
            <a:ext cx="2283591" cy="38846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</a:rPr>
              <a:t>Retirar bajantes</a:t>
            </a:r>
          </a:p>
        </p:txBody>
      </p:sp>
      <p:sp>
        <p:nvSpPr>
          <p:cNvPr id="1046" name="Rectángulo: esquinas redondeadas 1045">
            <a:extLst>
              <a:ext uri="{FF2B5EF4-FFF2-40B4-BE49-F238E27FC236}">
                <a16:creationId xmlns:a16="http://schemas.microsoft.com/office/drawing/2014/main" xmlns="" id="{FC563D66-6521-5151-D584-64778D2BF503}"/>
              </a:ext>
            </a:extLst>
          </p:cNvPr>
          <p:cNvSpPr/>
          <p:nvPr/>
        </p:nvSpPr>
        <p:spPr>
          <a:xfrm>
            <a:off x="6729181" y="8004671"/>
            <a:ext cx="2283591" cy="38846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</a:rPr>
              <a:t>    Retirar depósitos</a:t>
            </a:r>
          </a:p>
        </p:txBody>
      </p:sp>
      <p:sp>
        <p:nvSpPr>
          <p:cNvPr id="1047" name="Rectángulo: esquinas redondeadas 1046">
            <a:extLst>
              <a:ext uri="{FF2B5EF4-FFF2-40B4-BE49-F238E27FC236}">
                <a16:creationId xmlns:a16="http://schemas.microsoft.com/office/drawing/2014/main" xmlns="" id="{6A5F004B-DFF0-216A-CD29-067D27D49287}"/>
              </a:ext>
            </a:extLst>
          </p:cNvPr>
          <p:cNvSpPr/>
          <p:nvPr/>
        </p:nvSpPr>
        <p:spPr>
          <a:xfrm>
            <a:off x="6729181" y="8679896"/>
            <a:ext cx="2269964" cy="38846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</a:rPr>
              <a:t>       Retirar  una chimenea</a:t>
            </a:r>
          </a:p>
        </p:txBody>
      </p:sp>
      <p:grpSp>
        <p:nvGrpSpPr>
          <p:cNvPr id="1061" name="Grupo 1060">
            <a:extLst>
              <a:ext uri="{FF2B5EF4-FFF2-40B4-BE49-F238E27FC236}">
                <a16:creationId xmlns:a16="http://schemas.microsoft.com/office/drawing/2014/main" xmlns="" id="{1C109BDA-58D2-287F-8037-13D252EAE288}"/>
              </a:ext>
            </a:extLst>
          </p:cNvPr>
          <p:cNvGrpSpPr/>
          <p:nvPr/>
        </p:nvGrpSpPr>
        <p:grpSpPr>
          <a:xfrm>
            <a:off x="9308698" y="7117805"/>
            <a:ext cx="2692985" cy="1907082"/>
            <a:chOff x="8243076" y="2670342"/>
            <a:chExt cx="2692985" cy="1907082"/>
          </a:xfrm>
        </p:grpSpPr>
        <p:sp>
          <p:nvSpPr>
            <p:cNvPr id="1062" name="Rectángulo 1061">
              <a:extLst>
                <a:ext uri="{FF2B5EF4-FFF2-40B4-BE49-F238E27FC236}">
                  <a16:creationId xmlns:a16="http://schemas.microsoft.com/office/drawing/2014/main" xmlns="" id="{4EF543F5-1AF6-50A2-0D35-FA9AC6BB2D7F}"/>
                </a:ext>
              </a:extLst>
            </p:cNvPr>
            <p:cNvSpPr/>
            <p:nvPr/>
          </p:nvSpPr>
          <p:spPr>
            <a:xfrm>
              <a:off x="8293282" y="2825823"/>
              <a:ext cx="2556970" cy="1741941"/>
            </a:xfrm>
            <a:prstGeom prst="rect">
              <a:avLst/>
            </a:prstGeom>
            <a:solidFill>
              <a:schemeClr val="bg1">
                <a:lumMod val="9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063" name="Grupo 1062">
              <a:extLst>
                <a:ext uri="{FF2B5EF4-FFF2-40B4-BE49-F238E27FC236}">
                  <a16:creationId xmlns:a16="http://schemas.microsoft.com/office/drawing/2014/main" xmlns="" id="{F58BE998-EFC3-33EE-6E91-FA003CED5BD9}"/>
                </a:ext>
              </a:extLst>
            </p:cNvPr>
            <p:cNvGrpSpPr/>
            <p:nvPr/>
          </p:nvGrpSpPr>
          <p:grpSpPr>
            <a:xfrm>
              <a:off x="8243076" y="2789910"/>
              <a:ext cx="736035" cy="1339669"/>
              <a:chOff x="10651297" y="1361562"/>
              <a:chExt cx="839337" cy="1501649"/>
            </a:xfrm>
          </p:grpSpPr>
          <p:pic>
            <p:nvPicPr>
              <p:cNvPr id="1067" name="Imagen 1066">
                <a:extLst>
                  <a:ext uri="{FF2B5EF4-FFF2-40B4-BE49-F238E27FC236}">
                    <a16:creationId xmlns:a16="http://schemas.microsoft.com/office/drawing/2014/main" xmlns="" id="{E38E2733-DAF8-9924-2399-DAEA6B9020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5881" t="44065" r="12321" b="4084"/>
              <a:stretch/>
            </p:blipFill>
            <p:spPr>
              <a:xfrm>
                <a:off x="10802550" y="2012837"/>
                <a:ext cx="660546" cy="850374"/>
              </a:xfrm>
              <a:prstGeom prst="rect">
                <a:avLst/>
              </a:prstGeom>
            </p:spPr>
          </p:pic>
          <p:pic>
            <p:nvPicPr>
              <p:cNvPr id="1068" name="Picture 4" descr="☣️ AMISUR">
                <a:extLst>
                  <a:ext uri="{FF2B5EF4-FFF2-40B4-BE49-F238E27FC236}">
                    <a16:creationId xmlns:a16="http://schemas.microsoft.com/office/drawing/2014/main" xmlns="" id="{D58AF207-083B-9492-B60A-5819B643FC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3738" b="38302"/>
              <a:stretch/>
            </p:blipFill>
            <p:spPr bwMode="auto">
              <a:xfrm>
                <a:off x="10651297" y="1361562"/>
                <a:ext cx="839337" cy="659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64" name="CuadroTexto 1063">
              <a:extLst>
                <a:ext uri="{FF2B5EF4-FFF2-40B4-BE49-F238E27FC236}">
                  <a16:creationId xmlns:a16="http://schemas.microsoft.com/office/drawing/2014/main" xmlns="" id="{D927A147-8C65-09E3-C09A-4966F0203946}"/>
                </a:ext>
              </a:extLst>
            </p:cNvPr>
            <p:cNvSpPr txBox="1"/>
            <p:nvPr/>
          </p:nvSpPr>
          <p:spPr>
            <a:xfrm>
              <a:off x="8979115" y="2670342"/>
              <a:ext cx="195694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5600" b="1" dirty="0"/>
                <a:t>RERA</a:t>
              </a:r>
            </a:p>
          </p:txBody>
        </p:sp>
        <p:sp>
          <p:nvSpPr>
            <p:cNvPr id="1065" name="CuadroTexto 1064">
              <a:extLst>
                <a:ext uri="{FF2B5EF4-FFF2-40B4-BE49-F238E27FC236}">
                  <a16:creationId xmlns:a16="http://schemas.microsoft.com/office/drawing/2014/main" xmlns="" id="{E1D9C817-B20B-E651-155F-557C98EEA1C4}"/>
                </a:ext>
              </a:extLst>
            </p:cNvPr>
            <p:cNvSpPr txBox="1"/>
            <p:nvPr/>
          </p:nvSpPr>
          <p:spPr>
            <a:xfrm>
              <a:off x="8979115" y="3380924"/>
              <a:ext cx="195694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Registro de  Empresas</a:t>
              </a:r>
            </a:p>
            <a:p>
              <a:r>
                <a:rPr lang="es-ES" sz="1400" dirty="0"/>
                <a:t>con Riesgo de Amianto</a:t>
              </a:r>
            </a:p>
            <a:p>
              <a:pPr algn="ctr"/>
              <a:r>
                <a:rPr lang="es-ES" sz="1400" b="1" dirty="0"/>
                <a:t>Nº 36/200</a:t>
              </a:r>
            </a:p>
          </p:txBody>
        </p:sp>
        <p:sp>
          <p:nvSpPr>
            <p:cNvPr id="1066" name="CuadroTexto 1065">
              <a:extLst>
                <a:ext uri="{FF2B5EF4-FFF2-40B4-BE49-F238E27FC236}">
                  <a16:creationId xmlns:a16="http://schemas.microsoft.com/office/drawing/2014/main" xmlns="" id="{7B3E9C94-446B-52A9-D30C-FEDBE54E5D41}"/>
                </a:ext>
              </a:extLst>
            </p:cNvPr>
            <p:cNvSpPr txBox="1"/>
            <p:nvPr/>
          </p:nvSpPr>
          <p:spPr>
            <a:xfrm>
              <a:off x="8283420" y="4177314"/>
              <a:ext cx="2576441" cy="40011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s-ES" sz="1000" dirty="0">
                  <a:solidFill>
                    <a:schemeClr val="bg1"/>
                  </a:solidFill>
                </a:rPr>
                <a:t>EMPRESA AUTORIZADA PARA TRABAJOS DE</a:t>
              </a:r>
            </a:p>
            <a:p>
              <a:pPr algn="ctr"/>
              <a:r>
                <a:rPr lang="es-ES" sz="1000" dirty="0">
                  <a:solidFill>
                    <a:schemeClr val="bg1"/>
                  </a:solidFill>
                </a:rPr>
                <a:t>RETIRADA DE AMIANTO</a:t>
              </a:r>
            </a:p>
          </p:txBody>
        </p:sp>
      </p:grpSp>
      <p:pic>
        <p:nvPicPr>
          <p:cNvPr id="1070" name="Imagen 1069">
            <a:extLst>
              <a:ext uri="{FF2B5EF4-FFF2-40B4-BE49-F238E27FC236}">
                <a16:creationId xmlns:a16="http://schemas.microsoft.com/office/drawing/2014/main" xmlns="" id="{3E6C0AF2-4BB2-1B82-C800-0528041DED1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7447"/>
          <a:stretch/>
        </p:blipFill>
        <p:spPr>
          <a:xfrm>
            <a:off x="73433" y="9822598"/>
            <a:ext cx="12006465" cy="8323173"/>
          </a:xfrm>
          <a:prstGeom prst="rect">
            <a:avLst/>
          </a:prstGeom>
        </p:spPr>
      </p:pic>
      <p:sp>
        <p:nvSpPr>
          <p:cNvPr id="1072" name="CuadroTexto 1071">
            <a:extLst>
              <a:ext uri="{FF2B5EF4-FFF2-40B4-BE49-F238E27FC236}">
                <a16:creationId xmlns:a16="http://schemas.microsoft.com/office/drawing/2014/main" xmlns="" id="{3F8ED612-5855-8044-6D55-243C5A9C7033}"/>
              </a:ext>
            </a:extLst>
          </p:cNvPr>
          <p:cNvSpPr txBox="1"/>
          <p:nvPr/>
        </p:nvSpPr>
        <p:spPr>
          <a:xfrm>
            <a:off x="4956681" y="12129141"/>
            <a:ext cx="6798656" cy="830997"/>
          </a:xfrm>
          <a:prstGeom prst="rect">
            <a:avLst/>
          </a:prstGeom>
          <a:solidFill>
            <a:schemeClr val="bg1">
              <a:lumMod val="50000"/>
              <a:alpha val="54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Retiramos amianto friable </a:t>
            </a:r>
          </a:p>
          <a:p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Descontaminamos todo tipo de instalaciones</a:t>
            </a:r>
          </a:p>
        </p:txBody>
      </p:sp>
      <p:sp>
        <p:nvSpPr>
          <p:cNvPr id="1074" name="Rectángulo: esquinas redondeadas 1073">
            <a:extLst>
              <a:ext uri="{FF2B5EF4-FFF2-40B4-BE49-F238E27FC236}">
                <a16:creationId xmlns:a16="http://schemas.microsoft.com/office/drawing/2014/main" xmlns="" id="{E03F017C-C2D6-C3D4-896F-2473746304C7}"/>
              </a:ext>
            </a:extLst>
          </p:cNvPr>
          <p:cNvSpPr/>
          <p:nvPr/>
        </p:nvSpPr>
        <p:spPr>
          <a:xfrm>
            <a:off x="704754" y="14212070"/>
            <a:ext cx="2836356" cy="38846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1"/>
                </a:solidFill>
              </a:rPr>
              <a:t>        Retirada urgente de amianto</a:t>
            </a:r>
          </a:p>
        </p:txBody>
      </p:sp>
      <p:sp>
        <p:nvSpPr>
          <p:cNvPr id="1075" name="Rectángulo: esquinas redondeadas 1074">
            <a:extLst>
              <a:ext uri="{FF2B5EF4-FFF2-40B4-BE49-F238E27FC236}">
                <a16:creationId xmlns:a16="http://schemas.microsoft.com/office/drawing/2014/main" xmlns="" id="{38B02325-CDD1-D7FA-EB0F-209172ABE88A}"/>
              </a:ext>
            </a:extLst>
          </p:cNvPr>
          <p:cNvSpPr/>
          <p:nvPr/>
        </p:nvSpPr>
        <p:spPr>
          <a:xfrm>
            <a:off x="704754" y="14888345"/>
            <a:ext cx="2836356" cy="38846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1"/>
                </a:solidFill>
              </a:rPr>
              <a:t>Análisis de muestras</a:t>
            </a:r>
          </a:p>
        </p:txBody>
      </p:sp>
      <p:sp>
        <p:nvSpPr>
          <p:cNvPr id="1076" name="Rectángulo: esquinas redondeadas 1075">
            <a:extLst>
              <a:ext uri="{FF2B5EF4-FFF2-40B4-BE49-F238E27FC236}">
                <a16:creationId xmlns:a16="http://schemas.microsoft.com/office/drawing/2014/main" xmlns="" id="{3191B3B1-45B6-B8BE-104A-41565CACCF8D}"/>
              </a:ext>
            </a:extLst>
          </p:cNvPr>
          <p:cNvSpPr/>
          <p:nvPr/>
        </p:nvSpPr>
        <p:spPr>
          <a:xfrm>
            <a:off x="704753" y="15572934"/>
            <a:ext cx="2836356" cy="38846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bg1"/>
                </a:solidFill>
              </a:rPr>
              <a:t>Auditoría de amianto</a:t>
            </a:r>
          </a:p>
        </p:txBody>
      </p:sp>
      <p:grpSp>
        <p:nvGrpSpPr>
          <p:cNvPr id="1077" name="Grupo 1076">
            <a:extLst>
              <a:ext uri="{FF2B5EF4-FFF2-40B4-BE49-F238E27FC236}">
                <a16:creationId xmlns:a16="http://schemas.microsoft.com/office/drawing/2014/main" xmlns="" id="{C2A19A1C-AEA5-88A4-3235-29960A814952}"/>
              </a:ext>
            </a:extLst>
          </p:cNvPr>
          <p:cNvGrpSpPr/>
          <p:nvPr/>
        </p:nvGrpSpPr>
        <p:grpSpPr>
          <a:xfrm>
            <a:off x="6771291" y="5934274"/>
            <a:ext cx="240140" cy="355701"/>
            <a:chOff x="5328059" y="3340495"/>
            <a:chExt cx="240140" cy="322935"/>
          </a:xfrm>
        </p:grpSpPr>
        <p:sp>
          <p:nvSpPr>
            <p:cNvPr id="1078" name="CuadroTexto 1077">
              <a:extLst>
                <a:ext uri="{FF2B5EF4-FFF2-40B4-BE49-F238E27FC236}">
                  <a16:creationId xmlns:a16="http://schemas.microsoft.com/office/drawing/2014/main" xmlns="" id="{F95AED91-AFBB-B2D2-ED90-7604FDFDD63E}"/>
                </a:ext>
              </a:extLst>
            </p:cNvPr>
            <p:cNvSpPr txBox="1"/>
            <p:nvPr/>
          </p:nvSpPr>
          <p:spPr>
            <a:xfrm>
              <a:off x="5328059" y="3340495"/>
              <a:ext cx="213759" cy="322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i="1" dirty="0">
                  <a:latin typeface="Amasis MT Pro Medium" panose="02040604050005020304" pitchFamily="18" charset="0"/>
                </a:rPr>
                <a:t>i</a:t>
              </a:r>
            </a:p>
          </p:txBody>
        </p:sp>
        <p:sp>
          <p:nvSpPr>
            <p:cNvPr id="1079" name="Diagrama de flujo: conector 1078">
              <a:extLst>
                <a:ext uri="{FF2B5EF4-FFF2-40B4-BE49-F238E27FC236}">
                  <a16:creationId xmlns:a16="http://schemas.microsoft.com/office/drawing/2014/main" xmlns="" id="{6D4C7DFA-3485-7F32-DCC6-BDA527DB9C87}"/>
                </a:ext>
              </a:extLst>
            </p:cNvPr>
            <p:cNvSpPr/>
            <p:nvPr/>
          </p:nvSpPr>
          <p:spPr>
            <a:xfrm>
              <a:off x="5354440" y="3422092"/>
              <a:ext cx="213759" cy="197451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080" name="Grupo 1079">
            <a:extLst>
              <a:ext uri="{FF2B5EF4-FFF2-40B4-BE49-F238E27FC236}">
                <a16:creationId xmlns:a16="http://schemas.microsoft.com/office/drawing/2014/main" xmlns="" id="{D3DA1233-4051-3EC4-5ECA-1708CB93DF5C}"/>
              </a:ext>
            </a:extLst>
          </p:cNvPr>
          <p:cNvGrpSpPr/>
          <p:nvPr/>
        </p:nvGrpSpPr>
        <p:grpSpPr>
          <a:xfrm>
            <a:off x="6786675" y="6669066"/>
            <a:ext cx="240140" cy="355701"/>
            <a:chOff x="5328059" y="3340495"/>
            <a:chExt cx="240140" cy="322935"/>
          </a:xfrm>
        </p:grpSpPr>
        <p:sp>
          <p:nvSpPr>
            <p:cNvPr id="1081" name="CuadroTexto 1080">
              <a:extLst>
                <a:ext uri="{FF2B5EF4-FFF2-40B4-BE49-F238E27FC236}">
                  <a16:creationId xmlns:a16="http://schemas.microsoft.com/office/drawing/2014/main" xmlns="" id="{9D05B77D-001D-336D-387E-67168AFD561B}"/>
                </a:ext>
              </a:extLst>
            </p:cNvPr>
            <p:cNvSpPr txBox="1"/>
            <p:nvPr/>
          </p:nvSpPr>
          <p:spPr>
            <a:xfrm>
              <a:off x="5328059" y="3340495"/>
              <a:ext cx="213759" cy="322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i="1" dirty="0">
                  <a:latin typeface="Amasis MT Pro Medium" panose="02040604050005020304" pitchFamily="18" charset="0"/>
                </a:rPr>
                <a:t>i</a:t>
              </a:r>
            </a:p>
          </p:txBody>
        </p:sp>
        <p:sp>
          <p:nvSpPr>
            <p:cNvPr id="1082" name="Diagrama de flujo: conector 1081">
              <a:extLst>
                <a:ext uri="{FF2B5EF4-FFF2-40B4-BE49-F238E27FC236}">
                  <a16:creationId xmlns:a16="http://schemas.microsoft.com/office/drawing/2014/main" xmlns="" id="{04645A26-E219-9535-CFD8-7FD88400E5A4}"/>
                </a:ext>
              </a:extLst>
            </p:cNvPr>
            <p:cNvSpPr/>
            <p:nvPr/>
          </p:nvSpPr>
          <p:spPr>
            <a:xfrm>
              <a:off x="5354440" y="3413445"/>
              <a:ext cx="213759" cy="197451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083" name="Grupo 1082">
            <a:extLst>
              <a:ext uri="{FF2B5EF4-FFF2-40B4-BE49-F238E27FC236}">
                <a16:creationId xmlns:a16="http://schemas.microsoft.com/office/drawing/2014/main" xmlns="" id="{92ECD26A-6B13-1D21-3718-548C9BD26E4E}"/>
              </a:ext>
            </a:extLst>
          </p:cNvPr>
          <p:cNvGrpSpPr/>
          <p:nvPr/>
        </p:nvGrpSpPr>
        <p:grpSpPr>
          <a:xfrm>
            <a:off x="6794006" y="7335497"/>
            <a:ext cx="240140" cy="355701"/>
            <a:chOff x="5328059" y="3340495"/>
            <a:chExt cx="240140" cy="322935"/>
          </a:xfrm>
        </p:grpSpPr>
        <p:sp>
          <p:nvSpPr>
            <p:cNvPr id="1084" name="CuadroTexto 1083">
              <a:extLst>
                <a:ext uri="{FF2B5EF4-FFF2-40B4-BE49-F238E27FC236}">
                  <a16:creationId xmlns:a16="http://schemas.microsoft.com/office/drawing/2014/main" xmlns="" id="{FD349715-4247-DC06-3FB2-BE8CA368F1CF}"/>
                </a:ext>
              </a:extLst>
            </p:cNvPr>
            <p:cNvSpPr txBox="1"/>
            <p:nvPr/>
          </p:nvSpPr>
          <p:spPr>
            <a:xfrm>
              <a:off x="5328059" y="3340495"/>
              <a:ext cx="213759" cy="322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i="1" dirty="0">
                  <a:latin typeface="Amasis MT Pro Medium" panose="02040604050005020304" pitchFamily="18" charset="0"/>
                </a:rPr>
                <a:t>i</a:t>
              </a:r>
            </a:p>
          </p:txBody>
        </p:sp>
        <p:sp>
          <p:nvSpPr>
            <p:cNvPr id="1085" name="Diagrama de flujo: conector 1084">
              <a:extLst>
                <a:ext uri="{FF2B5EF4-FFF2-40B4-BE49-F238E27FC236}">
                  <a16:creationId xmlns:a16="http://schemas.microsoft.com/office/drawing/2014/main" xmlns="" id="{332BFFD2-E01A-E65B-715D-33CC96514C46}"/>
                </a:ext>
              </a:extLst>
            </p:cNvPr>
            <p:cNvSpPr/>
            <p:nvPr/>
          </p:nvSpPr>
          <p:spPr>
            <a:xfrm>
              <a:off x="5354440" y="3422092"/>
              <a:ext cx="213759" cy="197451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086" name="Grupo 1085">
            <a:extLst>
              <a:ext uri="{FF2B5EF4-FFF2-40B4-BE49-F238E27FC236}">
                <a16:creationId xmlns:a16="http://schemas.microsoft.com/office/drawing/2014/main" xmlns="" id="{64557181-1823-E41C-18A2-9A976EA47BA2}"/>
              </a:ext>
            </a:extLst>
          </p:cNvPr>
          <p:cNvGrpSpPr/>
          <p:nvPr/>
        </p:nvGrpSpPr>
        <p:grpSpPr>
          <a:xfrm>
            <a:off x="6807196" y="8004671"/>
            <a:ext cx="240140" cy="355701"/>
            <a:chOff x="5328059" y="3340495"/>
            <a:chExt cx="240140" cy="322935"/>
          </a:xfrm>
        </p:grpSpPr>
        <p:sp>
          <p:nvSpPr>
            <p:cNvPr id="1087" name="CuadroTexto 1086">
              <a:extLst>
                <a:ext uri="{FF2B5EF4-FFF2-40B4-BE49-F238E27FC236}">
                  <a16:creationId xmlns:a16="http://schemas.microsoft.com/office/drawing/2014/main" xmlns="" id="{BF958E76-43F6-2BD1-6299-EBC86D842F16}"/>
                </a:ext>
              </a:extLst>
            </p:cNvPr>
            <p:cNvSpPr txBox="1"/>
            <p:nvPr/>
          </p:nvSpPr>
          <p:spPr>
            <a:xfrm>
              <a:off x="5328059" y="3340495"/>
              <a:ext cx="213759" cy="322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i="1" dirty="0">
                  <a:latin typeface="Amasis MT Pro Medium" panose="02040604050005020304" pitchFamily="18" charset="0"/>
                </a:rPr>
                <a:t>i</a:t>
              </a:r>
            </a:p>
          </p:txBody>
        </p:sp>
        <p:sp>
          <p:nvSpPr>
            <p:cNvPr id="1088" name="Diagrama de flujo: conector 1087">
              <a:extLst>
                <a:ext uri="{FF2B5EF4-FFF2-40B4-BE49-F238E27FC236}">
                  <a16:creationId xmlns:a16="http://schemas.microsoft.com/office/drawing/2014/main" xmlns="" id="{F720913E-9588-5EF8-1545-32E059F5AE4B}"/>
                </a:ext>
              </a:extLst>
            </p:cNvPr>
            <p:cNvSpPr/>
            <p:nvPr/>
          </p:nvSpPr>
          <p:spPr>
            <a:xfrm>
              <a:off x="5354440" y="3422092"/>
              <a:ext cx="213759" cy="197451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089" name="Grupo 1088">
            <a:extLst>
              <a:ext uri="{FF2B5EF4-FFF2-40B4-BE49-F238E27FC236}">
                <a16:creationId xmlns:a16="http://schemas.microsoft.com/office/drawing/2014/main" xmlns="" id="{639599A9-B027-0D61-FBD8-DE92010EB261}"/>
              </a:ext>
            </a:extLst>
          </p:cNvPr>
          <p:cNvGrpSpPr/>
          <p:nvPr/>
        </p:nvGrpSpPr>
        <p:grpSpPr>
          <a:xfrm>
            <a:off x="6792843" y="8688097"/>
            <a:ext cx="240140" cy="355701"/>
            <a:chOff x="5328059" y="3340495"/>
            <a:chExt cx="240140" cy="322935"/>
          </a:xfrm>
        </p:grpSpPr>
        <p:sp>
          <p:nvSpPr>
            <p:cNvPr id="1090" name="CuadroTexto 1089">
              <a:extLst>
                <a:ext uri="{FF2B5EF4-FFF2-40B4-BE49-F238E27FC236}">
                  <a16:creationId xmlns:a16="http://schemas.microsoft.com/office/drawing/2014/main" xmlns="" id="{5C17270E-1F25-16F9-D138-C1A93722D975}"/>
                </a:ext>
              </a:extLst>
            </p:cNvPr>
            <p:cNvSpPr txBox="1"/>
            <p:nvPr/>
          </p:nvSpPr>
          <p:spPr>
            <a:xfrm>
              <a:off x="5328059" y="3340495"/>
              <a:ext cx="213759" cy="322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i="1" dirty="0">
                  <a:latin typeface="Amasis MT Pro Medium" panose="02040604050005020304" pitchFamily="18" charset="0"/>
                </a:rPr>
                <a:t>i</a:t>
              </a:r>
            </a:p>
          </p:txBody>
        </p:sp>
        <p:sp>
          <p:nvSpPr>
            <p:cNvPr id="1091" name="Diagrama de flujo: conector 1090">
              <a:extLst>
                <a:ext uri="{FF2B5EF4-FFF2-40B4-BE49-F238E27FC236}">
                  <a16:creationId xmlns:a16="http://schemas.microsoft.com/office/drawing/2014/main" xmlns="" id="{657ED3B7-4809-0457-04EF-95D27716E628}"/>
                </a:ext>
              </a:extLst>
            </p:cNvPr>
            <p:cNvSpPr/>
            <p:nvPr/>
          </p:nvSpPr>
          <p:spPr>
            <a:xfrm>
              <a:off x="5354440" y="3422092"/>
              <a:ext cx="213759" cy="197451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092" name="Grupo 1091">
            <a:extLst>
              <a:ext uri="{FF2B5EF4-FFF2-40B4-BE49-F238E27FC236}">
                <a16:creationId xmlns:a16="http://schemas.microsoft.com/office/drawing/2014/main" xmlns="" id="{1C435141-15B8-8A09-88D8-E17DAD2E1E8F}"/>
              </a:ext>
            </a:extLst>
          </p:cNvPr>
          <p:cNvGrpSpPr/>
          <p:nvPr/>
        </p:nvGrpSpPr>
        <p:grpSpPr>
          <a:xfrm>
            <a:off x="741843" y="14206736"/>
            <a:ext cx="248786" cy="369332"/>
            <a:chOff x="5328059" y="3340495"/>
            <a:chExt cx="248786" cy="335310"/>
          </a:xfrm>
        </p:grpSpPr>
        <p:sp>
          <p:nvSpPr>
            <p:cNvPr id="1093" name="CuadroTexto 1092">
              <a:extLst>
                <a:ext uri="{FF2B5EF4-FFF2-40B4-BE49-F238E27FC236}">
                  <a16:creationId xmlns:a16="http://schemas.microsoft.com/office/drawing/2014/main" xmlns="" id="{925A2BE0-755D-7E08-2928-B2A8CCB4B7F0}"/>
                </a:ext>
              </a:extLst>
            </p:cNvPr>
            <p:cNvSpPr txBox="1"/>
            <p:nvPr/>
          </p:nvSpPr>
          <p:spPr>
            <a:xfrm>
              <a:off x="5328059" y="3340495"/>
              <a:ext cx="248786" cy="335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i="1" dirty="0">
                  <a:solidFill>
                    <a:schemeClr val="bg1"/>
                  </a:solidFill>
                  <a:latin typeface="Amasis MT Pro Medium" panose="02040604050005020304" pitchFamily="18" charset="0"/>
                </a:rPr>
                <a:t>i</a:t>
              </a:r>
            </a:p>
          </p:txBody>
        </p:sp>
        <p:sp>
          <p:nvSpPr>
            <p:cNvPr id="1094" name="Diagrama de flujo: conector 1093">
              <a:extLst>
                <a:ext uri="{FF2B5EF4-FFF2-40B4-BE49-F238E27FC236}">
                  <a16:creationId xmlns:a16="http://schemas.microsoft.com/office/drawing/2014/main" xmlns="" id="{02B7B824-78A7-A01D-AAC3-B6E9A3127937}"/>
                </a:ext>
              </a:extLst>
            </p:cNvPr>
            <p:cNvSpPr/>
            <p:nvPr/>
          </p:nvSpPr>
          <p:spPr>
            <a:xfrm>
              <a:off x="5354440" y="3422092"/>
              <a:ext cx="213759" cy="197451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096" name="Grupo 1095">
            <a:extLst>
              <a:ext uri="{FF2B5EF4-FFF2-40B4-BE49-F238E27FC236}">
                <a16:creationId xmlns:a16="http://schemas.microsoft.com/office/drawing/2014/main" xmlns="" id="{34004214-7ED8-60C9-5035-32EBB08A8AB7}"/>
              </a:ext>
            </a:extLst>
          </p:cNvPr>
          <p:cNvGrpSpPr/>
          <p:nvPr/>
        </p:nvGrpSpPr>
        <p:grpSpPr>
          <a:xfrm>
            <a:off x="757717" y="14872192"/>
            <a:ext cx="248786" cy="369332"/>
            <a:chOff x="5328059" y="3340495"/>
            <a:chExt cx="248786" cy="335310"/>
          </a:xfrm>
        </p:grpSpPr>
        <p:sp>
          <p:nvSpPr>
            <p:cNvPr id="1097" name="CuadroTexto 1096">
              <a:extLst>
                <a:ext uri="{FF2B5EF4-FFF2-40B4-BE49-F238E27FC236}">
                  <a16:creationId xmlns:a16="http://schemas.microsoft.com/office/drawing/2014/main" xmlns="" id="{6343E03C-CB11-FE5C-12F5-98B375DFFA5D}"/>
                </a:ext>
              </a:extLst>
            </p:cNvPr>
            <p:cNvSpPr txBox="1"/>
            <p:nvPr/>
          </p:nvSpPr>
          <p:spPr>
            <a:xfrm>
              <a:off x="5328059" y="3340495"/>
              <a:ext cx="248786" cy="335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i="1" dirty="0">
                  <a:solidFill>
                    <a:schemeClr val="bg1"/>
                  </a:solidFill>
                  <a:latin typeface="Amasis MT Pro Medium" panose="02040604050005020304" pitchFamily="18" charset="0"/>
                </a:rPr>
                <a:t>i</a:t>
              </a:r>
            </a:p>
          </p:txBody>
        </p:sp>
        <p:sp>
          <p:nvSpPr>
            <p:cNvPr id="1098" name="Diagrama de flujo: conector 1097">
              <a:extLst>
                <a:ext uri="{FF2B5EF4-FFF2-40B4-BE49-F238E27FC236}">
                  <a16:creationId xmlns:a16="http://schemas.microsoft.com/office/drawing/2014/main" xmlns="" id="{AD894E6C-9290-FADF-A3CD-A2341FC2E462}"/>
                </a:ext>
              </a:extLst>
            </p:cNvPr>
            <p:cNvSpPr/>
            <p:nvPr/>
          </p:nvSpPr>
          <p:spPr>
            <a:xfrm>
              <a:off x="5354440" y="3422092"/>
              <a:ext cx="213759" cy="197451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099" name="Grupo 1098">
            <a:extLst>
              <a:ext uri="{FF2B5EF4-FFF2-40B4-BE49-F238E27FC236}">
                <a16:creationId xmlns:a16="http://schemas.microsoft.com/office/drawing/2014/main" xmlns="" id="{D021C985-250E-AC91-E774-4E4BFA2FDA35}"/>
              </a:ext>
            </a:extLst>
          </p:cNvPr>
          <p:cNvGrpSpPr/>
          <p:nvPr/>
        </p:nvGrpSpPr>
        <p:grpSpPr>
          <a:xfrm>
            <a:off x="741843" y="15582500"/>
            <a:ext cx="248786" cy="369332"/>
            <a:chOff x="5328059" y="3340495"/>
            <a:chExt cx="248786" cy="335310"/>
          </a:xfrm>
        </p:grpSpPr>
        <p:sp>
          <p:nvSpPr>
            <p:cNvPr id="1100" name="CuadroTexto 1099">
              <a:extLst>
                <a:ext uri="{FF2B5EF4-FFF2-40B4-BE49-F238E27FC236}">
                  <a16:creationId xmlns:a16="http://schemas.microsoft.com/office/drawing/2014/main" xmlns="" id="{9D3C368E-1E91-3640-1E43-6B7555238940}"/>
                </a:ext>
              </a:extLst>
            </p:cNvPr>
            <p:cNvSpPr txBox="1"/>
            <p:nvPr/>
          </p:nvSpPr>
          <p:spPr>
            <a:xfrm>
              <a:off x="5328059" y="3340495"/>
              <a:ext cx="248786" cy="335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i="1" dirty="0">
                  <a:solidFill>
                    <a:schemeClr val="bg1"/>
                  </a:solidFill>
                  <a:latin typeface="Amasis MT Pro Medium" panose="02040604050005020304" pitchFamily="18" charset="0"/>
                </a:rPr>
                <a:t>i</a:t>
              </a:r>
            </a:p>
          </p:txBody>
        </p:sp>
        <p:sp>
          <p:nvSpPr>
            <p:cNvPr id="1101" name="Diagrama de flujo: conector 1100">
              <a:extLst>
                <a:ext uri="{FF2B5EF4-FFF2-40B4-BE49-F238E27FC236}">
                  <a16:creationId xmlns:a16="http://schemas.microsoft.com/office/drawing/2014/main" xmlns="" id="{7AC5279F-64FA-DCBC-807B-A1C0DC039DF6}"/>
                </a:ext>
              </a:extLst>
            </p:cNvPr>
            <p:cNvSpPr/>
            <p:nvPr/>
          </p:nvSpPr>
          <p:spPr>
            <a:xfrm>
              <a:off x="5354440" y="3422092"/>
              <a:ext cx="213759" cy="197451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102" name="Rectángulo 1101">
            <a:extLst>
              <a:ext uri="{FF2B5EF4-FFF2-40B4-BE49-F238E27FC236}">
                <a16:creationId xmlns:a16="http://schemas.microsoft.com/office/drawing/2014/main" xmlns="" id="{56FE30BD-21DF-E907-6470-85A005E76E81}"/>
              </a:ext>
            </a:extLst>
          </p:cNvPr>
          <p:cNvSpPr/>
          <p:nvPr/>
        </p:nvSpPr>
        <p:spPr>
          <a:xfrm>
            <a:off x="73433" y="18145123"/>
            <a:ext cx="12006465" cy="10953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b="1" dirty="0">
                <a:solidFill>
                  <a:schemeClr val="bg1"/>
                </a:solidFill>
              </a:rPr>
              <a:t>                                                          Solicita información sin compromiso   </a:t>
            </a:r>
          </a:p>
        </p:txBody>
      </p:sp>
      <p:pic>
        <p:nvPicPr>
          <p:cNvPr id="1104" name="Imagen 1103">
            <a:extLst>
              <a:ext uri="{FF2B5EF4-FFF2-40B4-BE49-F238E27FC236}">
                <a16:creationId xmlns:a16="http://schemas.microsoft.com/office/drawing/2014/main" xmlns="" id="{FC92F6AA-BBA4-524E-785C-D41400848B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90861" y="18430835"/>
            <a:ext cx="2086266" cy="543001"/>
          </a:xfrm>
          <a:prstGeom prst="rect">
            <a:avLst/>
          </a:prstGeom>
        </p:spPr>
      </p:pic>
      <p:pic>
        <p:nvPicPr>
          <p:cNvPr id="1073" name="Imagen 1072">
            <a:extLst>
              <a:ext uri="{FF2B5EF4-FFF2-40B4-BE49-F238E27FC236}">
                <a16:creationId xmlns:a16="http://schemas.microsoft.com/office/drawing/2014/main" xmlns="" id="{BBB9B12A-A259-53BD-420E-81B56F57267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01" t="7905" r="4368" b="-1"/>
          <a:stretch/>
        </p:blipFill>
        <p:spPr>
          <a:xfrm>
            <a:off x="10961560" y="17181882"/>
            <a:ext cx="906772" cy="515287"/>
          </a:xfrm>
          <a:prstGeom prst="rect">
            <a:avLst/>
          </a:prstGeom>
        </p:spPr>
      </p:pic>
      <p:sp>
        <p:nvSpPr>
          <p:cNvPr id="1109" name="CuadroTexto 1108">
            <a:extLst>
              <a:ext uri="{FF2B5EF4-FFF2-40B4-BE49-F238E27FC236}">
                <a16:creationId xmlns:a16="http://schemas.microsoft.com/office/drawing/2014/main" xmlns="" id="{05598D19-1841-DACB-B9E4-1A3C7EC8F01F}"/>
              </a:ext>
            </a:extLst>
          </p:cNvPr>
          <p:cNvSpPr txBox="1"/>
          <p:nvPr/>
        </p:nvSpPr>
        <p:spPr>
          <a:xfrm>
            <a:off x="73433" y="19524654"/>
            <a:ext cx="591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¿Cómo puede afectar la exposición al amianto a la salud?</a:t>
            </a:r>
          </a:p>
        </p:txBody>
      </p:sp>
      <p:sp>
        <p:nvSpPr>
          <p:cNvPr id="1110" name="Rectángulo 1109">
            <a:extLst>
              <a:ext uri="{FF2B5EF4-FFF2-40B4-BE49-F238E27FC236}">
                <a16:creationId xmlns:a16="http://schemas.microsoft.com/office/drawing/2014/main" xmlns="" id="{3EA1BF13-EAB8-80CF-A678-E9289C99D10E}"/>
              </a:ext>
            </a:extLst>
          </p:cNvPr>
          <p:cNvSpPr/>
          <p:nvPr/>
        </p:nvSpPr>
        <p:spPr>
          <a:xfrm>
            <a:off x="73432" y="22025020"/>
            <a:ext cx="12006465" cy="25721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b="1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113" name="CuadroTexto 1112">
            <a:extLst>
              <a:ext uri="{FF2B5EF4-FFF2-40B4-BE49-F238E27FC236}">
                <a16:creationId xmlns:a16="http://schemas.microsoft.com/office/drawing/2014/main" xmlns="" id="{EE1DE720-471A-48BB-95EB-8498959D7C07}"/>
              </a:ext>
            </a:extLst>
          </p:cNvPr>
          <p:cNvSpPr txBox="1"/>
          <p:nvPr/>
        </p:nvSpPr>
        <p:spPr>
          <a:xfrm>
            <a:off x="191165" y="20274163"/>
            <a:ext cx="385734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" dirty="0">
                <a:solidFill>
                  <a:srgbClr val="0070C0"/>
                </a:solidFill>
              </a:rPr>
              <a:t>https://madridsalud.es/efectos-en-salud-de-la-exposicion-a-fibras-de-amianto-2/</a:t>
            </a:r>
          </a:p>
        </p:txBody>
      </p:sp>
      <p:grpSp>
        <p:nvGrpSpPr>
          <p:cNvPr id="1115" name="Grupo 1114">
            <a:extLst>
              <a:ext uri="{FF2B5EF4-FFF2-40B4-BE49-F238E27FC236}">
                <a16:creationId xmlns:a16="http://schemas.microsoft.com/office/drawing/2014/main" xmlns="" id="{A8E72212-0D13-3ECF-F920-FAD3F3AD95B9}"/>
              </a:ext>
            </a:extLst>
          </p:cNvPr>
          <p:cNvGrpSpPr/>
          <p:nvPr/>
        </p:nvGrpSpPr>
        <p:grpSpPr>
          <a:xfrm>
            <a:off x="4182684" y="20128419"/>
            <a:ext cx="892930" cy="448602"/>
            <a:chOff x="10240584" y="19890472"/>
            <a:chExt cx="892930" cy="448602"/>
          </a:xfrm>
        </p:grpSpPr>
        <p:sp>
          <p:nvSpPr>
            <p:cNvPr id="1114" name="Rectángulo 1113">
              <a:extLst>
                <a:ext uri="{FF2B5EF4-FFF2-40B4-BE49-F238E27FC236}">
                  <a16:creationId xmlns:a16="http://schemas.microsoft.com/office/drawing/2014/main" xmlns="" id="{01F00146-7D2D-0E21-F5A0-1E90976BB210}"/>
                </a:ext>
              </a:extLst>
            </p:cNvPr>
            <p:cNvSpPr/>
            <p:nvPr/>
          </p:nvSpPr>
          <p:spPr>
            <a:xfrm>
              <a:off x="10240584" y="19890472"/>
              <a:ext cx="892930" cy="44860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111" name="Picture 8">
              <a:extLst>
                <a:ext uri="{FF2B5EF4-FFF2-40B4-BE49-F238E27FC236}">
                  <a16:creationId xmlns:a16="http://schemas.microsoft.com/office/drawing/2014/main" xmlns="" id="{19E78214-7F75-5CEB-FE62-8D27C993B6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0946" y="19922595"/>
              <a:ext cx="632207" cy="334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17" name="CuadroTexto 1116">
            <a:extLst>
              <a:ext uri="{FF2B5EF4-FFF2-40B4-BE49-F238E27FC236}">
                <a16:creationId xmlns:a16="http://schemas.microsoft.com/office/drawing/2014/main" xmlns="" id="{172AEB25-0446-31AF-8D12-ED2D27D9F9E1}"/>
              </a:ext>
            </a:extLst>
          </p:cNvPr>
          <p:cNvSpPr txBox="1"/>
          <p:nvPr/>
        </p:nvSpPr>
        <p:spPr>
          <a:xfrm>
            <a:off x="173645" y="20766229"/>
            <a:ext cx="65555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" dirty="0">
                <a:solidFill>
                  <a:srgbClr val="0070C0"/>
                </a:solidFill>
              </a:rPr>
              <a:t>https://www.saludcastillayleon.es/profesionales/es/saludlaboral/amianto-salud/informacion-amianto/enfermedades-relacionadas-amianto</a:t>
            </a:r>
          </a:p>
        </p:txBody>
      </p:sp>
      <p:pic>
        <p:nvPicPr>
          <p:cNvPr id="1119" name="Imagen 1118">
            <a:extLst>
              <a:ext uri="{FF2B5EF4-FFF2-40B4-BE49-F238E27FC236}">
                <a16:creationId xmlns:a16="http://schemas.microsoft.com/office/drawing/2014/main" xmlns="" id="{274B1964-4FE5-52FD-4AF7-B4A246E38B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49598" y="20613173"/>
            <a:ext cx="933580" cy="523948"/>
          </a:xfrm>
          <a:prstGeom prst="rect">
            <a:avLst/>
          </a:prstGeom>
        </p:spPr>
      </p:pic>
      <p:sp>
        <p:nvSpPr>
          <p:cNvPr id="1121" name="CuadroTexto 1120">
            <a:extLst>
              <a:ext uri="{FF2B5EF4-FFF2-40B4-BE49-F238E27FC236}">
                <a16:creationId xmlns:a16="http://schemas.microsoft.com/office/drawing/2014/main" xmlns="" id="{FA1C6B08-0398-638D-10AE-86A7B8BA76A3}"/>
              </a:ext>
            </a:extLst>
          </p:cNvPr>
          <p:cNvSpPr txBox="1"/>
          <p:nvPr/>
        </p:nvSpPr>
        <p:spPr>
          <a:xfrm>
            <a:off x="173645" y="21300767"/>
            <a:ext cx="61674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" dirty="0">
                <a:solidFill>
                  <a:srgbClr val="0070C0"/>
                </a:solidFill>
              </a:rPr>
              <a:t>https://www.mayoclinic.org/es/diseases-conditions/asbestosis/symptoms-causes/syc-20354637</a:t>
            </a:r>
          </a:p>
        </p:txBody>
      </p:sp>
      <p:pic>
        <p:nvPicPr>
          <p:cNvPr id="1123" name="Imagen 1122">
            <a:extLst>
              <a:ext uri="{FF2B5EF4-FFF2-40B4-BE49-F238E27FC236}">
                <a16:creationId xmlns:a16="http://schemas.microsoft.com/office/drawing/2014/main" xmlns="" id="{F54A3BDA-82D8-7F69-B31D-7D5FCA68E6D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45253" y="21111266"/>
            <a:ext cx="543001" cy="600159"/>
          </a:xfrm>
          <a:prstGeom prst="rect">
            <a:avLst/>
          </a:prstGeom>
        </p:spPr>
      </p:pic>
      <p:sp>
        <p:nvSpPr>
          <p:cNvPr id="1124" name="CuadroTexto 1123">
            <a:extLst>
              <a:ext uri="{FF2B5EF4-FFF2-40B4-BE49-F238E27FC236}">
                <a16:creationId xmlns:a16="http://schemas.microsoft.com/office/drawing/2014/main" xmlns="" id="{DEBDFC5A-079C-9934-AFBB-B9BE1F3F9556}"/>
              </a:ext>
            </a:extLst>
          </p:cNvPr>
          <p:cNvSpPr txBox="1"/>
          <p:nvPr/>
        </p:nvSpPr>
        <p:spPr>
          <a:xfrm>
            <a:off x="4321478" y="22489397"/>
            <a:ext cx="213398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Contacto</a:t>
            </a:r>
          </a:p>
          <a:p>
            <a:r>
              <a:rPr lang="es-ES" sz="1600" dirty="0">
                <a:solidFill>
                  <a:schemeClr val="bg1"/>
                </a:solidFill>
              </a:rPr>
              <a:t>91 726 45 83</a:t>
            </a:r>
          </a:p>
          <a:p>
            <a:r>
              <a:rPr lang="es-ES" sz="1600" dirty="0">
                <a:solidFill>
                  <a:schemeClr val="bg1"/>
                </a:solidFill>
              </a:rPr>
              <a:t>info@gdatecnica.com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25" name="CuadroTexto 1124">
            <a:extLst>
              <a:ext uri="{FF2B5EF4-FFF2-40B4-BE49-F238E27FC236}">
                <a16:creationId xmlns:a16="http://schemas.microsoft.com/office/drawing/2014/main" xmlns="" id="{D05529A3-B213-F669-8716-7E9CFE367EB4}"/>
              </a:ext>
            </a:extLst>
          </p:cNvPr>
          <p:cNvSpPr txBox="1"/>
          <p:nvPr/>
        </p:nvSpPr>
        <p:spPr>
          <a:xfrm>
            <a:off x="590549" y="22435975"/>
            <a:ext cx="3200401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Sobre nosotros</a:t>
            </a:r>
          </a:p>
          <a:p>
            <a:endParaRPr lang="es-ES" sz="1100" dirty="0">
              <a:solidFill>
                <a:schemeClr val="bg1"/>
              </a:solidFill>
            </a:endParaRPr>
          </a:p>
          <a:p>
            <a:r>
              <a:rPr lang="es-ES" sz="1000" dirty="0">
                <a:solidFill>
                  <a:schemeClr val="bg1"/>
                </a:solidFill>
              </a:rPr>
              <a:t>Amianto, desmantelamiento y gestión S.L. (GDA) Se constituye con profesionales del sector con experiencia en los trabajos de descontaminación y retirada y gestión de amianto.</a:t>
            </a:r>
          </a:p>
          <a:p>
            <a:endParaRPr lang="es-ES" sz="1000" dirty="0">
              <a:solidFill>
                <a:schemeClr val="bg1"/>
              </a:solidFill>
            </a:endParaRPr>
          </a:p>
          <a:p>
            <a:r>
              <a:rPr lang="es-ES" sz="1000" dirty="0">
                <a:solidFill>
                  <a:schemeClr val="bg1"/>
                </a:solidFill>
              </a:rPr>
              <a:t>Atendemos a particulares, empresas, industria y organismos públicos.</a:t>
            </a:r>
          </a:p>
          <a:p>
            <a:endParaRPr lang="es-ES" sz="1000" dirty="0">
              <a:solidFill>
                <a:schemeClr val="bg1"/>
              </a:solidFill>
            </a:endParaRPr>
          </a:p>
          <a:p>
            <a:r>
              <a:rPr lang="es-ES" sz="1000" dirty="0">
                <a:solidFill>
                  <a:schemeClr val="bg1"/>
                </a:solidFill>
              </a:rPr>
              <a:t>Trabajamos en toda España</a:t>
            </a:r>
          </a:p>
        </p:txBody>
      </p:sp>
      <p:sp>
        <p:nvSpPr>
          <p:cNvPr id="1126" name="CuadroTexto 1125">
            <a:extLst>
              <a:ext uri="{FF2B5EF4-FFF2-40B4-BE49-F238E27FC236}">
                <a16:creationId xmlns:a16="http://schemas.microsoft.com/office/drawing/2014/main" xmlns="" id="{FFC9298A-0C50-0E35-E1AC-E2E7BC21D8C1}"/>
              </a:ext>
            </a:extLst>
          </p:cNvPr>
          <p:cNvSpPr txBox="1"/>
          <p:nvPr/>
        </p:nvSpPr>
        <p:spPr>
          <a:xfrm>
            <a:off x="6807196" y="22482507"/>
            <a:ext cx="210346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Dirección</a:t>
            </a:r>
          </a:p>
          <a:p>
            <a:r>
              <a:rPr lang="es-ES" sz="1600" dirty="0" err="1">
                <a:solidFill>
                  <a:schemeClr val="bg1"/>
                </a:solidFill>
              </a:rPr>
              <a:t>xxxxxxxxxxxxxxxx</a:t>
            </a:r>
            <a:endParaRPr lang="es-ES" sz="1600" dirty="0">
              <a:solidFill>
                <a:schemeClr val="bg1"/>
              </a:solidFill>
            </a:endParaRPr>
          </a:p>
          <a:p>
            <a:r>
              <a:rPr lang="es-ES" sz="1600" dirty="0" err="1">
                <a:solidFill>
                  <a:schemeClr val="bg1"/>
                </a:solidFill>
              </a:rPr>
              <a:t>xxxxxxxxxxxxxxxxxxxxx</a:t>
            </a:r>
            <a:endParaRPr lang="es-ES" sz="1600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27" name="CuadroTexto 1126">
            <a:extLst>
              <a:ext uri="{FF2B5EF4-FFF2-40B4-BE49-F238E27FC236}">
                <a16:creationId xmlns:a16="http://schemas.microsoft.com/office/drawing/2014/main" xmlns="" id="{353DC6EE-56A5-E47E-6675-18139AACF59D}"/>
              </a:ext>
            </a:extLst>
          </p:cNvPr>
          <p:cNvSpPr txBox="1"/>
          <p:nvPr/>
        </p:nvSpPr>
        <p:spPr>
          <a:xfrm>
            <a:off x="9112246" y="22482506"/>
            <a:ext cx="208223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Legal</a:t>
            </a:r>
          </a:p>
          <a:p>
            <a:r>
              <a:rPr lang="es-ES" sz="1600" dirty="0">
                <a:solidFill>
                  <a:schemeClr val="bg1"/>
                </a:solidFill>
              </a:rPr>
              <a:t>Aviso legal</a:t>
            </a:r>
          </a:p>
          <a:p>
            <a:r>
              <a:rPr lang="es-ES" sz="1600" dirty="0">
                <a:solidFill>
                  <a:schemeClr val="bg1"/>
                </a:solidFill>
              </a:rPr>
              <a:t>Política de Privacidad</a:t>
            </a:r>
          </a:p>
          <a:p>
            <a:r>
              <a:rPr lang="es-ES" sz="1600" dirty="0">
                <a:solidFill>
                  <a:schemeClr val="bg1"/>
                </a:solidFill>
              </a:rPr>
              <a:t>Política de Cookies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7488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184</Words>
  <Application>Microsoft Office PowerPoint</Application>
  <PresentationFormat>Personalizado</PresentationFormat>
  <Paragraphs>52</Paragraphs>
  <Slides>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2" baseType="lpstr">
      <vt:lpstr>Tema de Office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Felix Enseñat</dc:creator>
  <cp:lastModifiedBy>Aes</cp:lastModifiedBy>
  <cp:revision>7</cp:revision>
  <dcterms:created xsi:type="dcterms:W3CDTF">2024-03-24T17:28:46Z</dcterms:created>
  <dcterms:modified xsi:type="dcterms:W3CDTF">2024-04-09T07:09:45Z</dcterms:modified>
</cp:coreProperties>
</file>